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Lato Heavy" charset="1" panose="020F0502020204030203"/>
      <p:regular r:id="rId17"/>
    </p:embeddedFont>
    <p:embeddedFont>
      <p:font typeface="Lato Bold Italics" charset="1" panose="020F0802020204030203"/>
      <p:regular r:id="rId18"/>
    </p:embeddedFont>
    <p:embeddedFont>
      <p:font typeface="Lato Bold" charset="1" panose="020F0802020204030203"/>
      <p:regular r:id="rId19"/>
    </p:embeddedFont>
    <p:embeddedFont>
      <p:font typeface="Canva Sans Bold" charset="1" panose="020B0803030501040103"/>
      <p:regular r:id="rId20"/>
    </p:embeddedFont>
    <p:embeddedFont>
      <p:font typeface="Canva Sans" charset="1" panose="020B0503030501040103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https://standards.ieee.org/ieee/24748-5/5664/" TargetMode="External" Type="http://schemas.openxmlformats.org/officeDocument/2006/relationships/hyperlink"/><Relationship Id="rId4" Target="https://standards.ieee.org/ieee/24748-5/5664/" TargetMode="External" Type="http://schemas.openxmlformats.org/officeDocument/2006/relationships/hyperlink"/><Relationship Id="rId5" Target="https://standards.ieee.org/ieee/24748-5/5664/" TargetMode="External" Type="http://schemas.openxmlformats.org/officeDocument/2006/relationships/hyperlink"/><Relationship Id="rId6" Target="https://standards.ieee.org/ieee/White_Paper/10123/" TargetMode="External" Type="http://schemas.openxmlformats.org/officeDocument/2006/relationships/hyperlink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https://standards.ieee.org/ieee/29119-2/7498/" TargetMode="External" Type="http://schemas.openxmlformats.org/officeDocument/2006/relationships/hyperlink"/><Relationship Id="rId4" Target="https://standards.ieee.org/ieee/24748-6/10373/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E846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008438" y="2434527"/>
            <a:ext cx="10376499" cy="5956105"/>
            <a:chOff x="0" y="0"/>
            <a:chExt cx="13835332" cy="794147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13835332" cy="39605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605"/>
                </a:lnSpc>
              </a:pPr>
              <a:r>
                <a:rPr lang="en-US" sz="10605">
                  <a:solidFill>
                    <a:srgbClr val="F6F3EE"/>
                  </a:solidFill>
                  <a:latin typeface="Lato Heavy"/>
                  <a:ea typeface="Lato Heavy"/>
                  <a:cs typeface="Lato Heavy"/>
                  <a:sym typeface="Lato Heavy"/>
                </a:rPr>
                <a:t>Users Needs &amp; Requirements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4440475"/>
              <a:ext cx="13835332" cy="8142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23"/>
                </a:lnSpc>
              </a:pPr>
              <a:r>
                <a:rPr lang="en-US" b="true" sz="4203" i="true" spc="180">
                  <a:solidFill>
                    <a:srgbClr val="F6F3EE"/>
                  </a:solidFill>
                  <a:latin typeface="Lato Bold Italics"/>
                  <a:ea typeface="Lato Bold Italics"/>
                  <a:cs typeface="Lato Bold Italics"/>
                  <a:sym typeface="Lato Bold Italics"/>
                </a:rPr>
                <a:t>PRESSURE SENSOR PATCH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5787224"/>
              <a:ext cx="13835332" cy="21542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30"/>
                </a:lnSpc>
              </a:pPr>
              <a:r>
                <a:rPr lang="en-US" sz="3093" b="true">
                  <a:solidFill>
                    <a:srgbClr val="F6F3EE"/>
                  </a:solidFill>
                  <a:latin typeface="Lato Bold"/>
                  <a:ea typeface="Lato Bold"/>
                  <a:cs typeface="Lato Bold"/>
                  <a:sym typeface="Lato Bold"/>
                </a:rPr>
                <a:t>sdmay25-12</a:t>
              </a:r>
            </a:p>
            <a:p>
              <a:pPr algn="ctr">
                <a:lnSpc>
                  <a:spcPts val="4330"/>
                </a:lnSpc>
              </a:pPr>
              <a:r>
                <a:rPr lang="en-US" sz="3093" b="true">
                  <a:solidFill>
                    <a:srgbClr val="F6F3EE"/>
                  </a:solidFill>
                  <a:latin typeface="Lato Bold"/>
                  <a:ea typeface="Lato Bold"/>
                  <a:cs typeface="Lato Bold"/>
                  <a:sym typeface="Lato Bold"/>
                </a:rPr>
                <a:t>Advisor: Santosh Pandey</a:t>
              </a:r>
            </a:p>
            <a:p>
              <a:pPr algn="ctr">
                <a:lnSpc>
                  <a:spcPts val="4330"/>
                </a:lnSpc>
              </a:pPr>
              <a:r>
                <a:rPr lang="en-US" sz="3093" b="true">
                  <a:solidFill>
                    <a:srgbClr val="F6F3EE"/>
                  </a:solidFill>
                  <a:latin typeface="Lato Bold"/>
                  <a:ea typeface="Lato Bold"/>
                  <a:cs typeface="Lato Bold"/>
                  <a:sym typeface="Lato Bold"/>
                </a:rPr>
                <a:t>Client: BAE Systems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0" y="9430650"/>
            <a:ext cx="18393376" cy="1043436"/>
            <a:chOff x="0" y="0"/>
            <a:chExt cx="4844346" cy="27481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844346" cy="274814"/>
            </a:xfrm>
            <a:custGeom>
              <a:avLst/>
              <a:gdLst/>
              <a:ahLst/>
              <a:cxnLst/>
              <a:rect r="r" b="b" t="t" l="l"/>
              <a:pathLst>
                <a:path h="274814" w="4844346">
                  <a:moveTo>
                    <a:pt x="0" y="0"/>
                  </a:moveTo>
                  <a:lnTo>
                    <a:pt x="4844346" y="0"/>
                  </a:lnTo>
                  <a:lnTo>
                    <a:pt x="4844346" y="274814"/>
                  </a:lnTo>
                  <a:lnTo>
                    <a:pt x="0" y="274814"/>
                  </a:lnTo>
                  <a:close/>
                </a:path>
              </a:pathLst>
            </a:custGeom>
            <a:solidFill>
              <a:srgbClr val="A8493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4844346" cy="3129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9" id="9"/>
          <p:cNvSpPr/>
          <p:nvPr/>
        </p:nvSpPr>
        <p:spPr>
          <a:xfrm flipV="true">
            <a:off x="0" y="9952367"/>
            <a:ext cx="18393376" cy="334633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flipV="true">
            <a:off x="-105722" y="9277347"/>
            <a:ext cx="18393376" cy="334633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flipV="true">
            <a:off x="347" y="9598688"/>
            <a:ext cx="18393376" cy="334633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2" id="12"/>
          <p:cNvGrpSpPr/>
          <p:nvPr/>
        </p:nvGrpSpPr>
        <p:grpSpPr>
          <a:xfrm rot="0">
            <a:off x="783936" y="6844837"/>
            <a:ext cx="3376209" cy="3694893"/>
            <a:chOff x="0" y="0"/>
            <a:chExt cx="4501612" cy="492652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501612" cy="4926524"/>
            </a:xfrm>
            <a:custGeom>
              <a:avLst/>
              <a:gdLst/>
              <a:ahLst/>
              <a:cxnLst/>
              <a:rect r="r" b="b" t="t" l="l"/>
              <a:pathLst>
                <a:path h="4926524" w="4501612">
                  <a:moveTo>
                    <a:pt x="0" y="0"/>
                  </a:moveTo>
                  <a:lnTo>
                    <a:pt x="4501612" y="0"/>
                  </a:lnTo>
                  <a:lnTo>
                    <a:pt x="4501612" y="4926524"/>
                  </a:lnTo>
                  <a:lnTo>
                    <a:pt x="0" y="49265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1642719">
              <a:off x="1517435" y="415905"/>
              <a:ext cx="2097720" cy="1186166"/>
            </a:xfrm>
            <a:custGeom>
              <a:avLst/>
              <a:gdLst/>
              <a:ahLst/>
              <a:cxnLst/>
              <a:rect r="r" b="b" t="t" l="l"/>
              <a:pathLst>
                <a:path h="1186166" w="2097720">
                  <a:moveTo>
                    <a:pt x="0" y="0"/>
                  </a:moveTo>
                  <a:lnTo>
                    <a:pt x="2097721" y="0"/>
                  </a:lnTo>
                  <a:lnTo>
                    <a:pt x="2097721" y="1186166"/>
                  </a:lnTo>
                  <a:lnTo>
                    <a:pt x="0" y="11861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true" flipV="false" rot="0">
            <a:off x="13345406" y="6424931"/>
            <a:ext cx="4077393" cy="4114800"/>
          </a:xfrm>
          <a:custGeom>
            <a:avLst/>
            <a:gdLst/>
            <a:ahLst/>
            <a:cxnLst/>
            <a:rect r="r" b="b" t="t" l="l"/>
            <a:pathLst>
              <a:path h="4114800" w="4077393">
                <a:moveTo>
                  <a:pt x="4077393" y="0"/>
                </a:moveTo>
                <a:lnTo>
                  <a:pt x="0" y="0"/>
                </a:lnTo>
                <a:lnTo>
                  <a:pt x="0" y="4114800"/>
                </a:lnTo>
                <a:lnTo>
                  <a:pt x="4077393" y="4114800"/>
                </a:lnTo>
                <a:lnTo>
                  <a:pt x="407739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615440" y="6205868"/>
            <a:ext cx="1997193" cy="1964738"/>
          </a:xfrm>
          <a:custGeom>
            <a:avLst/>
            <a:gdLst/>
            <a:ahLst/>
            <a:cxnLst/>
            <a:rect r="r" b="b" t="t" l="l"/>
            <a:pathLst>
              <a:path h="1964738" w="1997193">
                <a:moveTo>
                  <a:pt x="0" y="0"/>
                </a:moveTo>
                <a:lnTo>
                  <a:pt x="1997192" y="0"/>
                </a:lnTo>
                <a:lnTo>
                  <a:pt x="1997192" y="1964738"/>
                </a:lnTo>
                <a:lnTo>
                  <a:pt x="0" y="19647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4793" y="5764574"/>
            <a:ext cx="1836142" cy="1080263"/>
          </a:xfrm>
          <a:custGeom>
            <a:avLst/>
            <a:gdLst/>
            <a:ahLst/>
            <a:cxnLst/>
            <a:rect r="r" b="b" t="t" l="l"/>
            <a:pathLst>
              <a:path h="1080263" w="1836142">
                <a:moveTo>
                  <a:pt x="0" y="0"/>
                </a:moveTo>
                <a:lnTo>
                  <a:pt x="1836142" y="0"/>
                </a:lnTo>
                <a:lnTo>
                  <a:pt x="1836142" y="1080263"/>
                </a:lnTo>
                <a:lnTo>
                  <a:pt x="0" y="10802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6369716" y="1289150"/>
            <a:ext cx="5241607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F6F3E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Lightning Talk 3: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72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2952" y="3443848"/>
            <a:ext cx="4875777" cy="4875777"/>
          </a:xfrm>
          <a:custGeom>
            <a:avLst/>
            <a:gdLst/>
            <a:ahLst/>
            <a:cxnLst/>
            <a:rect r="r" b="b" t="t" l="l"/>
            <a:pathLst>
              <a:path h="4875777" w="4875777">
                <a:moveTo>
                  <a:pt x="0" y="0"/>
                </a:moveTo>
                <a:lnTo>
                  <a:pt x="4875777" y="0"/>
                </a:lnTo>
                <a:lnTo>
                  <a:pt x="4875777" y="4875777"/>
                </a:lnTo>
                <a:lnTo>
                  <a:pt x="0" y="4875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178729" y="2446964"/>
            <a:ext cx="12919470" cy="7420072"/>
            <a:chOff x="0" y="0"/>
            <a:chExt cx="3402659" cy="19542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02659" cy="1954258"/>
            </a:xfrm>
            <a:custGeom>
              <a:avLst/>
              <a:gdLst/>
              <a:ahLst/>
              <a:cxnLst/>
              <a:rect r="r" b="b" t="t" l="l"/>
              <a:pathLst>
                <a:path h="1954258" w="3402659">
                  <a:moveTo>
                    <a:pt x="30561" y="0"/>
                  </a:moveTo>
                  <a:lnTo>
                    <a:pt x="3372097" y="0"/>
                  </a:lnTo>
                  <a:cubicBezTo>
                    <a:pt x="3380203" y="0"/>
                    <a:pt x="3387976" y="3220"/>
                    <a:pt x="3393707" y="8951"/>
                  </a:cubicBezTo>
                  <a:cubicBezTo>
                    <a:pt x="3399439" y="14683"/>
                    <a:pt x="3402659" y="22456"/>
                    <a:pt x="3402659" y="30561"/>
                  </a:cubicBezTo>
                  <a:lnTo>
                    <a:pt x="3402659" y="1923696"/>
                  </a:lnTo>
                  <a:cubicBezTo>
                    <a:pt x="3402659" y="1931802"/>
                    <a:pt x="3399439" y="1939575"/>
                    <a:pt x="3393707" y="1945306"/>
                  </a:cubicBezTo>
                  <a:cubicBezTo>
                    <a:pt x="3387976" y="1951038"/>
                    <a:pt x="3380203" y="1954258"/>
                    <a:pt x="3372097" y="1954258"/>
                  </a:cubicBezTo>
                  <a:lnTo>
                    <a:pt x="30561" y="1954258"/>
                  </a:lnTo>
                  <a:cubicBezTo>
                    <a:pt x="22456" y="1954258"/>
                    <a:pt x="14683" y="1951038"/>
                    <a:pt x="8951" y="1945306"/>
                  </a:cubicBezTo>
                  <a:cubicBezTo>
                    <a:pt x="3220" y="1939575"/>
                    <a:pt x="0" y="1931802"/>
                    <a:pt x="0" y="1923696"/>
                  </a:cubicBezTo>
                  <a:lnTo>
                    <a:pt x="0" y="30561"/>
                  </a:lnTo>
                  <a:cubicBezTo>
                    <a:pt x="0" y="22456"/>
                    <a:pt x="3220" y="14683"/>
                    <a:pt x="8951" y="8951"/>
                  </a:cubicBezTo>
                  <a:cubicBezTo>
                    <a:pt x="14683" y="3220"/>
                    <a:pt x="22456" y="0"/>
                    <a:pt x="30561" y="0"/>
                  </a:cubicBezTo>
                  <a:close/>
                </a:path>
              </a:pathLst>
            </a:custGeom>
            <a:solidFill>
              <a:srgbClr val="1E1E4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402659" cy="19923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002845" y="457331"/>
            <a:ext cx="13849066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519"/>
              </a:lnSpc>
            </a:pPr>
            <a:r>
              <a:rPr lang="en-US" b="true" sz="96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Engineering Standards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483042" y="2937550"/>
            <a:ext cx="12310844" cy="6381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3. </a:t>
            </a: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hlinkClick r:id="rId3" tooltip="https://standards.ieee.org/ieee/24748-5/5664/"/>
              </a:rPr>
              <a:t>ISO/IEC/IEEE International Stan</a:t>
            </a: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hlinkClick r:id="rId4" tooltip="https://standards.ieee.org/ieee/24748-5/5664/"/>
              </a:rPr>
              <a:t>dard - Systems and Software Engineering--Life Cycle Management--Part 5: Software Development Planning</a:t>
            </a:r>
          </a:p>
          <a:p>
            <a:pPr algn="ctr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hlinkClick r:id="rId5" tooltip="https://standards.ieee.org/ieee/24748-5/5664/"/>
              </a:rPr>
              <a:t>https://standards.ieee.org/ieee/24748-5/5664/</a:t>
            </a: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4200"/>
              </a:lnSpc>
            </a:pPr>
          </a:p>
          <a:p>
            <a:pPr algn="ctr">
              <a:lnSpc>
                <a:spcPts val="4200"/>
              </a:lnSpc>
            </a:pP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4. IEEE 802 Nendica Report: Flexible Factory IoT: Use Cases and Communication Requirements for Wired and Wireless Bridged Networks</a:t>
            </a:r>
          </a:p>
          <a:p>
            <a:pPr algn="ctr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hlinkClick r:id="rId6" tooltip="https://standards.ieee.org/ieee/White_Paper/10123/"/>
              </a:rPr>
              <a:t>https://standards.ieee.org/ieee/White_Paper/10123/</a:t>
            </a: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4200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0072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19467" y="1028700"/>
            <a:ext cx="13849066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519"/>
              </a:lnSpc>
            </a:pPr>
            <a:r>
              <a:rPr lang="en-US" b="true" sz="96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Conclusion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936147" y="3174021"/>
            <a:ext cx="12415707" cy="5128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pressure sensor patch provides a practical solution to prevent pressure sores, a serious risk for individuals with limited mobility. By offering real-time alerts and data insights, it enables users to take on new challenges without the constant fear of developing pressure sores. 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This technology empowers patients, caregivers, and healthcare providers to focus on recovery and quality of life with confidence.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</a:p>
        </p:txBody>
      </p:sp>
      <p:sp>
        <p:nvSpPr>
          <p:cNvPr name="AutoShape 4" id="4"/>
          <p:cNvSpPr/>
          <p:nvPr/>
        </p:nvSpPr>
        <p:spPr>
          <a:xfrm>
            <a:off x="5897880" y="2862743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0072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026193" y="2713455"/>
            <a:ext cx="5591939" cy="7255651"/>
            <a:chOff x="0" y="0"/>
            <a:chExt cx="1472774" cy="191095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72774" cy="1910953"/>
            </a:xfrm>
            <a:custGeom>
              <a:avLst/>
              <a:gdLst/>
              <a:ahLst/>
              <a:cxnLst/>
              <a:rect r="r" b="b" t="t" l="l"/>
              <a:pathLst>
                <a:path h="1910953" w="1472774">
                  <a:moveTo>
                    <a:pt x="0" y="0"/>
                  </a:moveTo>
                  <a:lnTo>
                    <a:pt x="1472774" y="0"/>
                  </a:lnTo>
                  <a:lnTo>
                    <a:pt x="1472774" y="1910953"/>
                  </a:lnTo>
                  <a:lnTo>
                    <a:pt x="0" y="1910953"/>
                  </a:lnTo>
                  <a:close/>
                </a:path>
              </a:pathLst>
            </a:custGeom>
            <a:solidFill>
              <a:srgbClr val="E65E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72774" cy="19490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45893" y="2713455"/>
            <a:ext cx="5591939" cy="7255651"/>
            <a:chOff x="0" y="0"/>
            <a:chExt cx="1472774" cy="191095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72774" cy="1910953"/>
            </a:xfrm>
            <a:custGeom>
              <a:avLst/>
              <a:gdLst/>
              <a:ahLst/>
              <a:cxnLst/>
              <a:rect r="r" b="b" t="t" l="l"/>
              <a:pathLst>
                <a:path h="1910953" w="1472774">
                  <a:moveTo>
                    <a:pt x="0" y="0"/>
                  </a:moveTo>
                  <a:lnTo>
                    <a:pt x="1472774" y="0"/>
                  </a:lnTo>
                  <a:lnTo>
                    <a:pt x="1472774" y="1910953"/>
                  </a:lnTo>
                  <a:lnTo>
                    <a:pt x="0" y="1910953"/>
                  </a:lnTo>
                  <a:close/>
                </a:path>
              </a:pathLst>
            </a:custGeom>
            <a:solidFill>
              <a:srgbClr val="DF291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472774" cy="19490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6643470" y="4486910"/>
            <a:ext cx="4590371" cy="4771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22"/>
              </a:lnSpc>
            </a:pPr>
            <a:r>
              <a:rPr lang="en-US" sz="301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Pressure sores can lead to severe complications, including infection and hospitalization. Preventing these sores can significantly improve the quality of life for affected individuals.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84582" y="623098"/>
            <a:ext cx="12118836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519"/>
              </a:lnSpc>
            </a:pPr>
            <a:r>
              <a:rPr lang="en-US" b="true" sz="96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Project Overview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095644" y="3218659"/>
            <a:ext cx="275522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Problem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936868" y="3218659"/>
            <a:ext cx="3770590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Importance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1618132" y="2713455"/>
            <a:ext cx="5591939" cy="7255651"/>
            <a:chOff x="0" y="0"/>
            <a:chExt cx="1472774" cy="191095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472774" cy="1910953"/>
            </a:xfrm>
            <a:custGeom>
              <a:avLst/>
              <a:gdLst/>
              <a:ahLst/>
              <a:cxnLst/>
              <a:rect r="r" b="b" t="t" l="l"/>
              <a:pathLst>
                <a:path h="1910953" w="1472774">
                  <a:moveTo>
                    <a:pt x="0" y="0"/>
                  </a:moveTo>
                  <a:lnTo>
                    <a:pt x="1472774" y="0"/>
                  </a:lnTo>
                  <a:lnTo>
                    <a:pt x="1472774" y="1910953"/>
                  </a:lnTo>
                  <a:lnTo>
                    <a:pt x="0" y="1910953"/>
                  </a:lnTo>
                  <a:close/>
                </a:path>
              </a:pathLst>
            </a:custGeom>
            <a:solidFill>
              <a:srgbClr val="23445B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472774" cy="19490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3039932" y="3218659"/>
            <a:ext cx="2573774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Context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5086350"/>
            <a:ext cx="4250394" cy="3180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28"/>
              </a:lnSpc>
            </a:pPr>
            <a:r>
              <a:rPr lang="en-US" sz="302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project aims to prevent pressure sores in individuals with traumatic injuries by monitoring skin pressure in real-time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739480" y="4486910"/>
            <a:ext cx="5174679" cy="371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28"/>
              </a:lnSpc>
            </a:pPr>
            <a:r>
              <a:rPr lang="en-US" sz="302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This project involves developing a wearable patch with sensors that detect excessive pressure. The system will alert users to adjust their position, reducing the risk of sores.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72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25586" y="1342620"/>
            <a:ext cx="3020146" cy="4270129"/>
          </a:xfrm>
          <a:custGeom>
            <a:avLst/>
            <a:gdLst/>
            <a:ahLst/>
            <a:cxnLst/>
            <a:rect r="r" b="b" t="t" l="l"/>
            <a:pathLst>
              <a:path h="4270129" w="3020146">
                <a:moveTo>
                  <a:pt x="0" y="0"/>
                </a:moveTo>
                <a:lnTo>
                  <a:pt x="3020146" y="0"/>
                </a:lnTo>
                <a:lnTo>
                  <a:pt x="3020146" y="4270129"/>
                </a:lnTo>
                <a:lnTo>
                  <a:pt x="0" y="427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2054802"/>
            <a:ext cx="10262221" cy="6332156"/>
            <a:chOff x="0" y="0"/>
            <a:chExt cx="13682962" cy="8442875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2944135"/>
              <a:ext cx="13682962" cy="5498739"/>
              <a:chOff x="0" y="0"/>
              <a:chExt cx="2702807" cy="1086171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2702807" cy="1086171"/>
              </a:xfrm>
              <a:custGeom>
                <a:avLst/>
                <a:gdLst/>
                <a:ahLst/>
                <a:cxnLst/>
                <a:rect r="r" b="b" t="t" l="l"/>
                <a:pathLst>
                  <a:path h="1086171" w="2702807">
                    <a:moveTo>
                      <a:pt x="38475" y="0"/>
                    </a:moveTo>
                    <a:lnTo>
                      <a:pt x="2664332" y="0"/>
                    </a:lnTo>
                    <a:cubicBezTo>
                      <a:pt x="2674537" y="0"/>
                      <a:pt x="2684323" y="4054"/>
                      <a:pt x="2691538" y="11269"/>
                    </a:cubicBezTo>
                    <a:cubicBezTo>
                      <a:pt x="2698754" y="18484"/>
                      <a:pt x="2702807" y="28271"/>
                      <a:pt x="2702807" y="38475"/>
                    </a:cubicBezTo>
                    <a:lnTo>
                      <a:pt x="2702807" y="1047696"/>
                    </a:lnTo>
                    <a:cubicBezTo>
                      <a:pt x="2702807" y="1057900"/>
                      <a:pt x="2698754" y="1067686"/>
                      <a:pt x="2691538" y="1074902"/>
                    </a:cubicBezTo>
                    <a:cubicBezTo>
                      <a:pt x="2684323" y="1082117"/>
                      <a:pt x="2674537" y="1086171"/>
                      <a:pt x="2664332" y="1086171"/>
                    </a:cubicBezTo>
                    <a:lnTo>
                      <a:pt x="38475" y="1086171"/>
                    </a:lnTo>
                    <a:cubicBezTo>
                      <a:pt x="17226" y="1086171"/>
                      <a:pt x="0" y="1068945"/>
                      <a:pt x="0" y="1047696"/>
                    </a:cubicBezTo>
                    <a:lnTo>
                      <a:pt x="0" y="38475"/>
                    </a:lnTo>
                    <a:cubicBezTo>
                      <a:pt x="0" y="17226"/>
                      <a:pt x="17226" y="0"/>
                      <a:pt x="38475" y="0"/>
                    </a:cubicBezTo>
                    <a:close/>
                  </a:path>
                </a:pathLst>
              </a:custGeom>
              <a:solidFill>
                <a:srgbClr val="F6F3EE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2702807" cy="112427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AutoShape 7" id="7"/>
            <p:cNvSpPr/>
            <p:nvPr/>
          </p:nvSpPr>
          <p:spPr>
            <a:xfrm>
              <a:off x="2513321" y="4589094"/>
              <a:ext cx="8656320" cy="0"/>
            </a:xfrm>
            <a:prstGeom prst="line">
              <a:avLst/>
            </a:prstGeom>
            <a:ln cap="flat" w="50800">
              <a:solidFill>
                <a:srgbClr val="1927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142875"/>
              <a:ext cx="13536616" cy="18027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0080"/>
                </a:lnSpc>
              </a:pPr>
              <a:r>
                <a:rPr lang="en-US" b="true" sz="960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Users Needs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543669" y="3438050"/>
              <a:ext cx="10595623" cy="1151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Comfort &amp; Ease of Use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803353" y="5374177"/>
              <a:ext cx="12076255" cy="17858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479"/>
                </a:lnSpc>
              </a:pPr>
              <a:r>
                <a:rPr lang="en-US" sz="3914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The patch must be non-intrusive and comfortable for long-term wear.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2375873" y="5794153"/>
            <a:ext cx="5476913" cy="3464147"/>
          </a:xfrm>
          <a:custGeom>
            <a:avLst/>
            <a:gdLst/>
            <a:ahLst/>
            <a:cxnLst/>
            <a:rect r="r" b="b" t="t" l="l"/>
            <a:pathLst>
              <a:path h="3464147" w="5476913">
                <a:moveTo>
                  <a:pt x="0" y="0"/>
                </a:moveTo>
                <a:lnTo>
                  <a:pt x="5476912" y="0"/>
                </a:lnTo>
                <a:lnTo>
                  <a:pt x="5476912" y="3464147"/>
                </a:lnTo>
                <a:lnTo>
                  <a:pt x="0" y="3464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72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68951" y="3428793"/>
            <a:ext cx="10262221" cy="6414573"/>
            <a:chOff x="0" y="0"/>
            <a:chExt cx="2702807" cy="16894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2807" cy="1689435"/>
            </a:xfrm>
            <a:custGeom>
              <a:avLst/>
              <a:gdLst/>
              <a:ahLst/>
              <a:cxnLst/>
              <a:rect r="r" b="b" t="t" l="l"/>
              <a:pathLst>
                <a:path h="1689435" w="2702807">
                  <a:moveTo>
                    <a:pt x="38475" y="0"/>
                  </a:moveTo>
                  <a:lnTo>
                    <a:pt x="2664332" y="0"/>
                  </a:lnTo>
                  <a:cubicBezTo>
                    <a:pt x="2674537" y="0"/>
                    <a:pt x="2684323" y="4054"/>
                    <a:pt x="2691538" y="11269"/>
                  </a:cubicBezTo>
                  <a:cubicBezTo>
                    <a:pt x="2698754" y="18484"/>
                    <a:pt x="2702807" y="28271"/>
                    <a:pt x="2702807" y="38475"/>
                  </a:cubicBezTo>
                  <a:lnTo>
                    <a:pt x="2702807" y="1650960"/>
                  </a:lnTo>
                  <a:cubicBezTo>
                    <a:pt x="2702807" y="1672209"/>
                    <a:pt x="2685582" y="1689435"/>
                    <a:pt x="2664332" y="1689435"/>
                  </a:cubicBezTo>
                  <a:lnTo>
                    <a:pt x="38475" y="1689435"/>
                  </a:lnTo>
                  <a:cubicBezTo>
                    <a:pt x="17226" y="1689435"/>
                    <a:pt x="0" y="1672209"/>
                    <a:pt x="0" y="1650960"/>
                  </a:cubicBezTo>
                  <a:lnTo>
                    <a:pt x="0" y="38475"/>
                  </a:lnTo>
                  <a:cubicBezTo>
                    <a:pt x="0" y="17226"/>
                    <a:pt x="17226" y="0"/>
                    <a:pt x="38475" y="0"/>
                  </a:cubicBezTo>
                  <a:close/>
                </a:path>
              </a:pathLst>
            </a:custGeom>
            <a:solidFill>
              <a:srgbClr val="F6F3E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2807" cy="17275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9453942" y="4662512"/>
            <a:ext cx="6492240" cy="0"/>
          </a:xfrm>
          <a:prstGeom prst="line">
            <a:avLst/>
          </a:prstGeom>
          <a:ln cap="flat" w="38100">
            <a:solidFill>
              <a:srgbClr val="19274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3225867"/>
            <a:ext cx="5308541" cy="6032433"/>
          </a:xfrm>
          <a:custGeom>
            <a:avLst/>
            <a:gdLst/>
            <a:ahLst/>
            <a:cxnLst/>
            <a:rect r="r" b="b" t="t" l="l"/>
            <a:pathLst>
              <a:path h="6032433" w="5308541">
                <a:moveTo>
                  <a:pt x="0" y="0"/>
                </a:moveTo>
                <a:lnTo>
                  <a:pt x="5308541" y="0"/>
                </a:lnTo>
                <a:lnTo>
                  <a:pt x="5308541" y="6032433"/>
                </a:lnTo>
                <a:lnTo>
                  <a:pt x="0" y="6032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568951" y="1363567"/>
            <a:ext cx="10152462" cy="1316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80"/>
              </a:lnSpc>
            </a:pPr>
            <a:r>
              <a:rPr lang="en-US" b="true" sz="96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Users Needs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089914" y="3680110"/>
            <a:ext cx="522029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Real-time Alerts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116586" y="5067300"/>
            <a:ext cx="9057192" cy="4121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79"/>
              </a:lnSpc>
            </a:pPr>
            <a:r>
              <a:rPr lang="en-US" sz="391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Users need immediate notifications when pressure levels exceed safe thresholds on their damaged area of skin. This allows them to shift their position and avoid damaging their health conditions.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72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47342" y="4390541"/>
            <a:ext cx="4489005" cy="3566719"/>
          </a:xfrm>
          <a:custGeom>
            <a:avLst/>
            <a:gdLst/>
            <a:ahLst/>
            <a:cxnLst/>
            <a:rect r="r" b="b" t="t" l="l"/>
            <a:pathLst>
              <a:path h="3566719" w="4489005">
                <a:moveTo>
                  <a:pt x="0" y="0"/>
                </a:moveTo>
                <a:lnTo>
                  <a:pt x="4489005" y="0"/>
                </a:lnTo>
                <a:lnTo>
                  <a:pt x="4489005" y="3566718"/>
                </a:lnTo>
                <a:lnTo>
                  <a:pt x="0" y="3566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270796" y="3667855"/>
            <a:ext cx="9988504" cy="5450638"/>
            <a:chOff x="0" y="0"/>
            <a:chExt cx="2702807" cy="147489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02807" cy="1474898"/>
            </a:xfrm>
            <a:custGeom>
              <a:avLst/>
              <a:gdLst/>
              <a:ahLst/>
              <a:cxnLst/>
              <a:rect r="r" b="b" t="t" l="l"/>
              <a:pathLst>
                <a:path h="1474898" w="2702807">
                  <a:moveTo>
                    <a:pt x="39529" y="0"/>
                  </a:moveTo>
                  <a:lnTo>
                    <a:pt x="2663278" y="0"/>
                  </a:lnTo>
                  <a:cubicBezTo>
                    <a:pt x="2673762" y="0"/>
                    <a:pt x="2683816" y="4165"/>
                    <a:pt x="2691230" y="11578"/>
                  </a:cubicBezTo>
                  <a:cubicBezTo>
                    <a:pt x="2698643" y="18991"/>
                    <a:pt x="2702807" y="29045"/>
                    <a:pt x="2702807" y="39529"/>
                  </a:cubicBezTo>
                  <a:lnTo>
                    <a:pt x="2702807" y="1435369"/>
                  </a:lnTo>
                  <a:cubicBezTo>
                    <a:pt x="2702807" y="1457200"/>
                    <a:pt x="2685110" y="1474898"/>
                    <a:pt x="2663278" y="1474898"/>
                  </a:cubicBezTo>
                  <a:lnTo>
                    <a:pt x="39529" y="1474898"/>
                  </a:lnTo>
                  <a:cubicBezTo>
                    <a:pt x="17698" y="1474898"/>
                    <a:pt x="0" y="1457200"/>
                    <a:pt x="0" y="1435369"/>
                  </a:cubicBezTo>
                  <a:lnTo>
                    <a:pt x="0" y="39529"/>
                  </a:lnTo>
                  <a:cubicBezTo>
                    <a:pt x="0" y="17698"/>
                    <a:pt x="17698" y="0"/>
                    <a:pt x="39529" y="0"/>
                  </a:cubicBezTo>
                  <a:close/>
                </a:path>
              </a:pathLst>
            </a:custGeom>
            <a:solidFill>
              <a:srgbClr val="F6F3EE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702807" cy="1512998"/>
            </a:xfrm>
            <a:prstGeom prst="rect">
              <a:avLst/>
            </a:prstGeom>
          </p:spPr>
          <p:txBody>
            <a:bodyPr anchor="ctr" rtlCol="false" tIns="49445" lIns="49445" bIns="49445" rIns="49445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7270796" y="1642474"/>
            <a:ext cx="9881671" cy="1296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811"/>
              </a:lnSpc>
            </a:pPr>
            <a:r>
              <a:rPr lang="en-US" b="true" sz="9343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Users Needs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724519" y="3909928"/>
            <a:ext cx="5081058" cy="865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85"/>
              </a:lnSpc>
            </a:pPr>
            <a:r>
              <a:rPr lang="en-US" sz="5061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Data Insights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803825" y="5260627"/>
            <a:ext cx="8815615" cy="3341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33"/>
              </a:lnSpc>
            </a:pPr>
            <a:r>
              <a:rPr lang="en-US" sz="380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Individuals with traumatic injury and their caregivers need clear, actionable data on pressure exposure on affected area to take preventative action.</a:t>
            </a:r>
          </a:p>
        </p:txBody>
      </p:sp>
      <p:sp>
        <p:nvSpPr>
          <p:cNvPr name="AutoShape 9" id="9"/>
          <p:cNvSpPr/>
          <p:nvPr/>
        </p:nvSpPr>
        <p:spPr>
          <a:xfrm>
            <a:off x="9105510" y="4868668"/>
            <a:ext cx="6319077" cy="0"/>
          </a:xfrm>
          <a:prstGeom prst="line">
            <a:avLst/>
          </a:prstGeom>
          <a:ln cap="flat" w="38100">
            <a:solidFill>
              <a:srgbClr val="19274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72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710352" y="1028700"/>
            <a:ext cx="5548948" cy="8377040"/>
            <a:chOff x="0" y="0"/>
            <a:chExt cx="7398597" cy="11169387"/>
          </a:xfrm>
        </p:grpSpPr>
        <p:sp>
          <p:nvSpPr>
            <p:cNvPr name="Freeform 3" id="3"/>
            <p:cNvSpPr/>
            <p:nvPr/>
          </p:nvSpPr>
          <p:spPr>
            <a:xfrm flipH="false" flipV="false" rot="221878">
              <a:off x="167930" y="5511917"/>
              <a:ext cx="7062738" cy="5435365"/>
            </a:xfrm>
            <a:custGeom>
              <a:avLst/>
              <a:gdLst/>
              <a:ahLst/>
              <a:cxnLst/>
              <a:rect r="r" b="b" t="t" l="l"/>
              <a:pathLst>
                <a:path h="5435365" w="7062738">
                  <a:moveTo>
                    <a:pt x="0" y="0"/>
                  </a:moveTo>
                  <a:lnTo>
                    <a:pt x="7062737" y="0"/>
                  </a:lnTo>
                  <a:lnTo>
                    <a:pt x="7062737" y="5435366"/>
                  </a:lnTo>
                  <a:lnTo>
                    <a:pt x="0" y="5435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846013" y="0"/>
              <a:ext cx="5042500" cy="8229600"/>
            </a:xfrm>
            <a:custGeom>
              <a:avLst/>
              <a:gdLst/>
              <a:ahLst/>
              <a:cxnLst/>
              <a:rect r="r" b="b" t="t" l="l"/>
              <a:pathLst>
                <a:path h="8229600" w="5042500">
                  <a:moveTo>
                    <a:pt x="0" y="0"/>
                  </a:moveTo>
                  <a:lnTo>
                    <a:pt x="5042500" y="0"/>
                  </a:lnTo>
                  <a:lnTo>
                    <a:pt x="504250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4259243"/>
            <a:ext cx="10262221" cy="4124055"/>
            <a:chOff x="0" y="0"/>
            <a:chExt cx="2702807" cy="108617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2807" cy="1086171"/>
            </a:xfrm>
            <a:custGeom>
              <a:avLst/>
              <a:gdLst/>
              <a:ahLst/>
              <a:cxnLst/>
              <a:rect r="r" b="b" t="t" l="l"/>
              <a:pathLst>
                <a:path h="1086171" w="2702807">
                  <a:moveTo>
                    <a:pt x="38475" y="0"/>
                  </a:moveTo>
                  <a:lnTo>
                    <a:pt x="2664332" y="0"/>
                  </a:lnTo>
                  <a:cubicBezTo>
                    <a:pt x="2674537" y="0"/>
                    <a:pt x="2684323" y="4054"/>
                    <a:pt x="2691538" y="11269"/>
                  </a:cubicBezTo>
                  <a:cubicBezTo>
                    <a:pt x="2698754" y="18484"/>
                    <a:pt x="2702807" y="28271"/>
                    <a:pt x="2702807" y="38475"/>
                  </a:cubicBezTo>
                  <a:lnTo>
                    <a:pt x="2702807" y="1047696"/>
                  </a:lnTo>
                  <a:cubicBezTo>
                    <a:pt x="2702807" y="1057900"/>
                    <a:pt x="2698754" y="1067686"/>
                    <a:pt x="2691538" y="1074902"/>
                  </a:cubicBezTo>
                  <a:cubicBezTo>
                    <a:pt x="2684323" y="1082117"/>
                    <a:pt x="2674537" y="1086171"/>
                    <a:pt x="2664332" y="1086171"/>
                  </a:cubicBezTo>
                  <a:lnTo>
                    <a:pt x="38475" y="1086171"/>
                  </a:lnTo>
                  <a:cubicBezTo>
                    <a:pt x="17226" y="1086171"/>
                    <a:pt x="0" y="1068945"/>
                    <a:pt x="0" y="1047696"/>
                  </a:cubicBezTo>
                  <a:lnTo>
                    <a:pt x="0" y="38475"/>
                  </a:lnTo>
                  <a:cubicBezTo>
                    <a:pt x="0" y="17226"/>
                    <a:pt x="17226" y="0"/>
                    <a:pt x="38475" y="0"/>
                  </a:cubicBezTo>
                  <a:close/>
                </a:path>
              </a:pathLst>
            </a:custGeom>
            <a:solidFill>
              <a:srgbClr val="F6F3EE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02807" cy="1124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8" id="8"/>
          <p:cNvSpPr/>
          <p:nvPr/>
        </p:nvSpPr>
        <p:spPr>
          <a:xfrm>
            <a:off x="2913691" y="5492962"/>
            <a:ext cx="6492240" cy="0"/>
          </a:xfrm>
          <a:prstGeom prst="line">
            <a:avLst/>
          </a:prstGeom>
          <a:ln cap="flat" w="38100">
            <a:solidFill>
              <a:srgbClr val="19274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9" id="9"/>
          <p:cNvSpPr txBox="true"/>
          <p:nvPr/>
        </p:nvSpPr>
        <p:spPr>
          <a:xfrm rot="0">
            <a:off x="1028700" y="2194017"/>
            <a:ext cx="10152462" cy="1316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80"/>
              </a:lnSpc>
            </a:pPr>
            <a:r>
              <a:rPr lang="en-US" b="true" sz="96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Users Needs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186452" y="4333476"/>
            <a:ext cx="7946717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Durability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31215" y="6062725"/>
            <a:ext cx="9057192" cy="1358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79"/>
              </a:lnSpc>
            </a:pPr>
            <a:r>
              <a:rPr lang="en-US" sz="391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patch must withstand daily activities without malfunctioning.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72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78047" y="344908"/>
            <a:ext cx="14893414" cy="9686925"/>
          </a:xfrm>
          <a:custGeom>
            <a:avLst/>
            <a:gdLst/>
            <a:ahLst/>
            <a:cxnLst/>
            <a:rect r="r" b="b" t="t" l="l"/>
            <a:pathLst>
              <a:path h="9686925" w="14893414">
                <a:moveTo>
                  <a:pt x="0" y="0"/>
                </a:moveTo>
                <a:lnTo>
                  <a:pt x="14893414" y="0"/>
                </a:lnTo>
                <a:lnTo>
                  <a:pt x="14893414" y="9686925"/>
                </a:lnTo>
                <a:lnTo>
                  <a:pt x="0" y="9686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20391" y="300038"/>
            <a:ext cx="12118836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519"/>
              </a:lnSpc>
            </a:pPr>
            <a:r>
              <a:rPr lang="en-US" b="true" sz="96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Requirements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903049" y="2214277"/>
            <a:ext cx="815351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Functional Requirements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09724" y="3794760"/>
            <a:ext cx="15540170" cy="5463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Pressure Detection: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sensor must accurately detect and 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report pressure above thresholds.</a:t>
            </a:r>
          </a:p>
          <a:p>
            <a:pPr algn="ctr">
              <a:lnSpc>
                <a:spcPts val="5460"/>
              </a:lnSpc>
            </a:pPr>
            <a:r>
              <a:rPr lang="en-US" sz="39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User Alerts: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app must provide timely notifications 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through sound or vibration.</a:t>
            </a:r>
          </a:p>
          <a:p>
            <a:pPr algn="ctr">
              <a:lnSpc>
                <a:spcPts val="5460"/>
              </a:lnSpc>
            </a:pPr>
            <a:r>
              <a:rPr lang="en-US" sz="39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Small and Frictionless: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Sensor must be small and not cause additoanl protrusions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72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78047" y="344908"/>
            <a:ext cx="14893414" cy="9686925"/>
          </a:xfrm>
          <a:custGeom>
            <a:avLst/>
            <a:gdLst/>
            <a:ahLst/>
            <a:cxnLst/>
            <a:rect r="r" b="b" t="t" l="l"/>
            <a:pathLst>
              <a:path h="9686925" w="14893414">
                <a:moveTo>
                  <a:pt x="0" y="0"/>
                </a:moveTo>
                <a:lnTo>
                  <a:pt x="14893414" y="0"/>
                </a:lnTo>
                <a:lnTo>
                  <a:pt x="14893414" y="9686925"/>
                </a:lnTo>
                <a:lnTo>
                  <a:pt x="0" y="9686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20391" y="300038"/>
            <a:ext cx="12118836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519"/>
              </a:lnSpc>
            </a:pPr>
            <a:r>
              <a:rPr lang="en-US" b="true" sz="96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Requirements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102473" y="2214277"/>
            <a:ext cx="9754672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Non-Functional Requirements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451157" y="3794760"/>
            <a:ext cx="11057303" cy="5463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9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Battery Life:</a:t>
            </a:r>
          </a:p>
          <a:p>
            <a:pPr algn="ctr">
              <a:lnSpc>
                <a:spcPts val="5459"/>
              </a:lnSpc>
            </a:pPr>
            <a:r>
              <a:rPr lang="en-US" sz="39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patch should last at least 12 hours on a single charge.</a:t>
            </a:r>
          </a:p>
          <a:p>
            <a:pPr algn="ctr">
              <a:lnSpc>
                <a:spcPts val="5459"/>
              </a:lnSpc>
            </a:pPr>
          </a:p>
          <a:p>
            <a:pPr algn="ctr">
              <a:lnSpc>
                <a:spcPts val="5459"/>
              </a:lnSpc>
            </a:pPr>
            <a:r>
              <a:rPr lang="en-US" sz="39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Water Resistance:</a:t>
            </a:r>
          </a:p>
          <a:p>
            <a:pPr algn="ctr">
              <a:lnSpc>
                <a:spcPts val="5459"/>
              </a:lnSpc>
            </a:pPr>
            <a:r>
              <a:rPr lang="en-US" sz="39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9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device should withstand sweat and light water exposure.</a:t>
            </a:r>
          </a:p>
          <a:p>
            <a:pPr algn="ctr">
              <a:lnSpc>
                <a:spcPts val="5459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72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2952" y="3443848"/>
            <a:ext cx="4875777" cy="4875777"/>
          </a:xfrm>
          <a:custGeom>
            <a:avLst/>
            <a:gdLst/>
            <a:ahLst/>
            <a:cxnLst/>
            <a:rect r="r" b="b" t="t" l="l"/>
            <a:pathLst>
              <a:path h="4875777" w="4875777">
                <a:moveTo>
                  <a:pt x="0" y="0"/>
                </a:moveTo>
                <a:lnTo>
                  <a:pt x="4875777" y="0"/>
                </a:lnTo>
                <a:lnTo>
                  <a:pt x="4875777" y="4875777"/>
                </a:lnTo>
                <a:lnTo>
                  <a:pt x="0" y="4875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178729" y="2446964"/>
            <a:ext cx="12919470" cy="7420072"/>
            <a:chOff x="0" y="0"/>
            <a:chExt cx="3402659" cy="19542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02659" cy="1954258"/>
            </a:xfrm>
            <a:custGeom>
              <a:avLst/>
              <a:gdLst/>
              <a:ahLst/>
              <a:cxnLst/>
              <a:rect r="r" b="b" t="t" l="l"/>
              <a:pathLst>
                <a:path h="1954258" w="3402659">
                  <a:moveTo>
                    <a:pt x="30561" y="0"/>
                  </a:moveTo>
                  <a:lnTo>
                    <a:pt x="3372097" y="0"/>
                  </a:lnTo>
                  <a:cubicBezTo>
                    <a:pt x="3380203" y="0"/>
                    <a:pt x="3387976" y="3220"/>
                    <a:pt x="3393707" y="8951"/>
                  </a:cubicBezTo>
                  <a:cubicBezTo>
                    <a:pt x="3399439" y="14683"/>
                    <a:pt x="3402659" y="22456"/>
                    <a:pt x="3402659" y="30561"/>
                  </a:cubicBezTo>
                  <a:lnTo>
                    <a:pt x="3402659" y="1923696"/>
                  </a:lnTo>
                  <a:cubicBezTo>
                    <a:pt x="3402659" y="1931802"/>
                    <a:pt x="3399439" y="1939575"/>
                    <a:pt x="3393707" y="1945306"/>
                  </a:cubicBezTo>
                  <a:cubicBezTo>
                    <a:pt x="3387976" y="1951038"/>
                    <a:pt x="3380203" y="1954258"/>
                    <a:pt x="3372097" y="1954258"/>
                  </a:cubicBezTo>
                  <a:lnTo>
                    <a:pt x="30561" y="1954258"/>
                  </a:lnTo>
                  <a:cubicBezTo>
                    <a:pt x="22456" y="1954258"/>
                    <a:pt x="14683" y="1951038"/>
                    <a:pt x="8951" y="1945306"/>
                  </a:cubicBezTo>
                  <a:cubicBezTo>
                    <a:pt x="3220" y="1939575"/>
                    <a:pt x="0" y="1931802"/>
                    <a:pt x="0" y="1923696"/>
                  </a:cubicBezTo>
                  <a:lnTo>
                    <a:pt x="0" y="30561"/>
                  </a:lnTo>
                  <a:cubicBezTo>
                    <a:pt x="0" y="22456"/>
                    <a:pt x="3220" y="14683"/>
                    <a:pt x="8951" y="8951"/>
                  </a:cubicBezTo>
                  <a:cubicBezTo>
                    <a:pt x="14683" y="3220"/>
                    <a:pt x="22456" y="0"/>
                    <a:pt x="30561" y="0"/>
                  </a:cubicBezTo>
                  <a:close/>
                </a:path>
              </a:pathLst>
            </a:custGeom>
            <a:solidFill>
              <a:srgbClr val="1E1E4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402659" cy="19923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5899731" y="3386698"/>
            <a:ext cx="11477467" cy="7448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7700" indent="-323850" lvl="1">
              <a:lnSpc>
                <a:spcPts val="4200"/>
              </a:lnSpc>
              <a:buAutoNum type="arabicPeriod" startAt="1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Pressure Sensor Patch Projects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ISO/IEC/IEEE International Stan</a:t>
            </a: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dard - Software and systems engineering - Software testing -- Part 2: Test processes</a:t>
            </a:r>
          </a:p>
          <a:p>
            <a:pPr algn="ctr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hlinkClick r:id="rId3" tooltip="https://standards.ieee.org/ieee/29119-2/7498/"/>
              </a:rPr>
              <a:t>https://standards.ieee.org/ieee/29119-2/7498/</a:t>
            </a: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4200"/>
              </a:lnSpc>
            </a:pPr>
          </a:p>
          <a:p>
            <a:pPr algn="ctr">
              <a:lnSpc>
                <a:spcPts val="4200"/>
              </a:lnSpc>
            </a:pP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2. ISO/IEC/IEEE International Standard - Systems and Software Engineering -- Life Cycle Management -- Part 6: Systems and Software Integration</a:t>
            </a:r>
          </a:p>
          <a:p>
            <a:pPr algn="ctr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hlinkClick r:id="rId4" tooltip="https://standards.ieee.org/ieee/24748-6/10373/"/>
              </a:rPr>
              <a:t>https://standards.ieee.org/ieee/24748-6/10373/</a:t>
            </a: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4200"/>
              </a:lnSpc>
            </a:pPr>
          </a:p>
          <a:p>
            <a:pPr algn="ctr">
              <a:lnSpc>
                <a:spcPts val="4200"/>
              </a:lnSpc>
            </a:pPr>
          </a:p>
          <a:p>
            <a:pPr algn="ctr">
              <a:lnSpc>
                <a:spcPts val="4200"/>
              </a:lnSpc>
            </a:pPr>
          </a:p>
          <a:p>
            <a:pPr algn="ctr">
              <a:lnSpc>
                <a:spcPts val="420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2002845" y="457331"/>
            <a:ext cx="13849066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519"/>
              </a:lnSpc>
            </a:pPr>
            <a:r>
              <a:rPr lang="en-US" b="true" sz="96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Engineering Standards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DAGS9ABPXKo</dc:identifier>
  <dcterms:modified xsi:type="dcterms:W3CDTF">2011-08-01T06:04:30Z</dcterms:modified>
  <cp:revision>1</cp:revision>
  <dc:title>Lightning Ral</dc:title>
</cp:coreProperties>
</file>